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8" r:id="rId3"/>
    <p:sldId id="259" r:id="rId4"/>
    <p:sldId id="265" r:id="rId5"/>
    <p:sldId id="260" r:id="rId6"/>
    <p:sldId id="280" r:id="rId7"/>
    <p:sldId id="271" r:id="rId8"/>
    <p:sldId id="279" r:id="rId9"/>
    <p:sldId id="281" r:id="rId10"/>
    <p:sldId id="270" r:id="rId11"/>
    <p:sldId id="282" r:id="rId12"/>
    <p:sldId id="267" r:id="rId13"/>
    <p:sldId id="269" r:id="rId14"/>
    <p:sldId id="274" r:id="rId15"/>
    <p:sldId id="272" r:id="rId16"/>
    <p:sldId id="283" r:id="rId17"/>
    <p:sldId id="263" r:id="rId18"/>
    <p:sldId id="268" r:id="rId19"/>
    <p:sldId id="276" r:id="rId20"/>
    <p:sldId id="273" r:id="rId21"/>
    <p:sldId id="277" r:id="rId22"/>
    <p:sldId id="27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151"/>
    <a:srgbClr val="FB8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>
        <p:scale>
          <a:sx n="125" d="100"/>
          <a:sy n="125" d="100"/>
        </p:scale>
        <p:origin x="254" y="-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3T11:02:19.8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0 205 24575,'1'-3'0,"0"-1"0,1-1 0,-1 1 0,1 0 0,0 1 0,0 0 0,-1-1 0,6-5 0,4-9 0,-5 5 0,1 0 0,0 1 0,0-1 0,2 2 0,0 0 0,12-13 0,-16 18 0,0 2 0,1-1 0,-1 2 0,1-1 0,0 0 0,0 0 0,0 1 0,0 0 0,1 0 0,-1 2 0,1-1 0,0 0 0,0 0 0,13 0 0,-9 1 0,11 0 0,1 1 0,35 3 0,-52-2 0,0 0 0,-1 0 0,1 1 0,0 0 0,-1-1 0,0 1 0,0 0 0,1 1 0,-1 0 0,-1 0 0,1 1 0,0-1 0,-1 0 0,1 1 0,4 7 0,21 24 0,-16-19 0,21 31 0,-30-42 0,-1 0 0,0-1 0,1 1 0,-1 0 0,1-1 0,1 0 0,-1-1 0,0 1 0,1-1 0,0 0 0,0 0 0,-1 0 0,1-1 0,1 0 0,-2-1 0,2 1 0,-1-1 0,1 0 0,-1-1 0,0 1 0,1-1 0,-1 0 0,1-1 0,-1 0 0,0 0 0,1 0 0,-1-1 0,11-3 0,-12 1-26,0 0 0,-1 0 1,1 0-1,-1 0 0,0-1 0,1 0 0,-3 0 0,2 1 0,0-2 0,-1 0 0,0 1 0,-1 0 0,4-13 0,2 1-976,-2 5-5824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24575,'3'1'0,"-1"0"0,1 0 0,0 1 0,0-1 0,-1 0 0,0 0 0,0 2 0,1-2 0,-1 1 0,2 2 0,8 5 0,87 53 0,-83-53 0,23 21 0,-13-10 0,2-1 0,-11-7 0,-1 0 0,22 21 0,-27-24 0,23 17 0,8 8 0,-39-31 0,6 7 0,1-1 0,1 0 0,-1 0 0,1-1 0,24 13 0,-25-15 0,0-3 0,1 1 0,-1-1 0,1 0 0,18 2 0,-27-5-124,0 1 0,0-1 0,0 1 0,0 0 0,0-1 0,0 1-1,0 0 1,0 0 0,0 0 0,3 2 0,2 5-6702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34.05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386 92 24575,'0'-2'0,"0"0"0,-1 1 0,1-2 0,-1 2 0,0-1 0,1 0 0,-1 0 0,0 0 0,0 1 0,1-1 0,-1 0 0,-1 1 0,2-1 0,-4-2 0,-23-19 0,11 10 0,12 10 0,1 0 0,-1 0 0,0 1 0,0 0 0,0 0 0,-1 0 0,1 0 0,0 0 0,0 2 0,-1-2 0,1 1 0,-10 0 0,-6 0 0,-35 3 0,21-1 0,31-1 0,-1 0 0,0 0 0,1 1 0,-1-1 0,1 1 0,-1-1 0,1 2 0,-1-1 0,1 0 0,-1 1 0,1-1 0,0 1 0,0-1 0,0 1 0,0 1 0,0-1 0,0 0 0,1 0 0,-1 1 0,1 0 0,0 0 0,-1 0 0,2 0 0,-4 4 0,-10 16 0,1-1 0,-12 28 0,21-40 0,1 1 0,1 0 0,-1 0 0,2 0 0,0 1 0,0 0 0,0 15 0,1 2 0,3 83 0,0-103 0,-1 0 0,1 0 0,0-1 0,1 1 0,0-1 0,1 0 0,0 1 0,-1-1 0,2-1 0,0 1 0,0-1 0,1 1 0,0-1 0,0-1 0,0 0 0,0 0 0,1 0 0,1 0 0,13 7 0,-12-7 0,13 8 0,34 16 0,-47-26 0,-1 0 0,1-1 0,0-1 0,1 0 0,-1 1 0,0-2 0,15 1 0,7-2 0,-13 1 0,0 0 0,-1-2 0,1 0 0,18-4 0,-32 4 0,1-1 0,-1 1 0,0-1 0,0 0 0,0 0 0,0-1 0,0 1 0,-1-1 0,0 0 0,1 0 0,-1 0 0,0 0 0,0-1 0,0 1 0,4-6 0,-3 0 0,1 1 0,-1-1 0,-1 1 0,1-1 0,-1 0 0,2-12 0,-2 5 0,2-5 0,-1 0 0,-1 0 0,0-22 0,-3 31 0,0-6 0,0 0 0,-6-36 0,5 48 0,-1-1 0,0 1 0,0 0 0,-1 0 0,1 0 0,-1 0 0,-1 0 0,0 1 0,0-1 0,1 1 0,-10-9 0,5 6 0,2-1 0,-1 0 0,0-1 0,1 0 0,-9-21 0,-1-1 0,2 11-1365,8 12-5461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6.92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91 24575,'0'0'0,"0"1"0,0-1 0,0 0 0,0 0 0,0 1 0,0-1 0,0 1 0,0-1 0,0 1 0,1-1 0,-1 0 0,0 0 0,0 1 0,0-1 0,1 1 0,-1-1 0,0 1 0,0-1 0,0 0 0,0 0 0,0 0 0,1 1 0,-1-1 0,1 0 0,-1 1 0,0-1 0,1 0 0,-1 1 0,0-1 0,0 0 0,1 0 0,-1 0 0,1 0 0,-1 0 0,1 0 0,-1 0 0,0 0 0,0 0 0,1 0 0,-1 0 0,1 0 0,0 0 0,-1 0 0,0 0 0,0 0 0,1 0 0,-1 0 0,1 0 0,0-1 0,-1 1 0,2-1 0,-1 1 0,0-1 0,0 1 0,0-1 0,0 0 0,0 1 0,0-1 0,0 0 0,0 0 0,0 0 0,-1 1 0,1-1 0,0-1 0,1-1 0,5-20 0,-6 17 0,1 0 0,-1 0 0,2 0 0,-1 0 0,1 1 0,4-8 0,-7 12 0,1 0 0,1 0 0,-2 0 0,2 0 0,-1-1 0,0 2 0,0-1 0,0 0 0,1 0 0,-1 1 0,1-1 0,-1 0 0,0 0 0,1 1 0,-1 0 0,1-1 0,-1 1 0,1 0 0,-1 0 0,1-1 0,0 1 0,-1 0 0,1 1 0,-1-1 0,1 0 0,-1 1 0,1-1 0,-1 0 0,1 0 0,2 3 0,-3-3 0,0 0 0,0 1 0,1 0 0,-1 0 0,0 0 0,0 0 0,0 0 0,0 0 0,0 0 0,0 0 0,0 0 0,0 1 0,0-1 0,-1 0 0,0 0 0,1 1 0,0-1 0,0 0 0,-1 1 0,0-1 0,0 1 0,0-1 0,0 1 0,1-1 0,-1 1 0,0-1 0,0 1 0,-1 1 0,1 7 0,-2 1 0,0-1 0,-3 10 0,2-5 0,0-6-151,1 0-1,-1 0 0,0-1 0,-1 0 1,1 0-1,-2 1 0,1-2 1,-9 12-1,6-11-6674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8:58.70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30 90 24575,'-1'0'0,"0"0"0,-1 0 0,1 0 0,-1-1 0,1 0 0,0 1 0,0-1 0,-1 1 0,1-1 0,0 1 0,-1-1 0,2 0 0,-2 0 0,1 0 0,1 0 0,-2 1 0,1-2 0,1 1 0,-1 0 0,0 0 0,0 0 0,1-1 0,-1 1 0,0 0 0,0-1 0,1 2 0,0-2 0,0 1 0,-1-1 0,1 1 0,0 0 0,0-1 0,-1 1 0,1-1 0,1 1 0,-1-1 0,0 1 0,0 0 0,1 0 0,-1-1 0,0 1 0,0-1 0,1 1 0,0 0 0,0-1 0,-1 2 0,1-2 0,0 1 0,0 0 0,-1 0 0,1 0 0,1 0 0,-2 0 0,1 0 0,1 0 0,-2 0 0,4 0 0,5-5 0,0 2 0,1-1 0,18-4 0,-25 8 0,2-1 0,-1 2 0,-1-1 0,2 1 0,-1-1 0,0 1 0,1 0 0,-2 0 0,2 1 0,-1-1 0,0 1 0,5 1 0,-7-1 0,-1 0 0,1 0 0,-1 0 0,1 0 0,-1 1 0,1-1 0,-1 0 0,0 0 0,0 1 0,0-1 0,1 1 0,-2 0 0,1 0 0,1-1 0,-2 1 0,1 0 0,-1-1 0,1 1 0,0 0 0,-1 0 0,0 0 0,0 2 0,1 7 0,0-1 0,-3 20 0,2-16 0,0 10 0,0-14 0,0 0 0,-1 1 0,-3 14 0,3-22 0,1 0 0,-1 0 0,-1 0 0,1 0 0,-1 0 0,1 0 0,-1 0 0,1-1 0,-1 1 0,0 0 0,0-1 0,0 0 0,-1 0 0,1 1 0,-5 2 0,4-4 0,1 1 0,0-1 0,0 2 0,-1-2 0,2 1 0,-1 1 0,-4 3 0,6-6 0,0 1 0,0-1 0,0 0 0,0 1 0,0-1 0,0 0 0,0 1 0,0-1 0,0 0 0,0 0 0,0 0 0,0 0 0,0 1 0,0-1 0,0 1 0,0-1 0,0 0 0,0 1 0,0-1 0,0 0 0,0 0 0,0 0 0,0 0 0,0 1 0,0-1 0,0 0 0,0 1 0,0-1 0,0 0 0,1 1 0,-1-1 0,2 0 0,-2 1 0,2-1 0,-1 1 0,-1-1 0,2 1 0,-1-1 0,0 0 0,1 0 0,-2 0 0,2 0 0,-1 0 0,2 0 0,1 0 0,1 0-1,-2 0 1,2-1-1,-1 0 1,1 0-1,-1 0 1,0-1-1,0 1 1,0-1-1,5-3 0,3-2 22,-1 0 0,10-10 0,20-13-1443,-31 24-5404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2.6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24575,'8'-1'0,"-1"1"0,1 0 0,-2 0 0,1 1 0,0 0 0,12 2 0,-19-3 0,2 1 0,-1-1 0,1 1 0,-1 0 0,1-1 0,-1 1 0,0 0 0,1 0 0,-1 0 0,0 0 0,0 0 0,0 0 0,1 0 0,-2 0 0,1 0 0,0 1 0,0-1 0,-1 1 0,1-2 0,0 2 0,0-1 0,-1 1 0,0-1 0,1 1 0,-1-1 0,1 1 0,-1-1 0,0 1 0,0-1 0,0 1 0,0-1 0,0 1 0,0-1 0,-1 3 0,0-2 0,1 1 0,-1-1 0,0 0 0,0 0 0,0 1 0,0-1 0,0 0 0,-1 0 0,1 0 0,0 0 0,-1 0 0,0-1 0,1 1 0,-1 0 0,0-1 0,0 1 0,0-1 0,0 0 0,-3 1 0,-13 13 0,18-15 0,0 0 0,0 0 0,0 0 0,0 0 0,0 0 0,0 0 0,0 0 0,0 0 0,0 0 0,0 0 0,0 0 0,0 1 0,0-1 0,0 0 0,0 0 0,0 0 0,0 0 0,0 0 0,0 0 0,0 0 0,0 1 0,0-1 0,0 0 0,0 0 0,0 0 0,0 0 0,0 0 0,0 0 0,0 0 0,0 1 0,0-1 0,0 0 0,0 0 0,0 0 0,0 0 0,0 0 0,0 0 0,0 0 0,0 0 0,0 0 0,0 0 0,0 0 0,0 0 0,0 0 0,0 0 0,0 0 0,0 0 0,1 0 0,-1 0 0,0 0 0,0 0 0,0 0 0,0 0 0,0 0 0,10 2 0,8-1 0,-6-1 0,1-2 0,17-3 0,-6 0 0,-23 5 0,0 0 0,0 0 0,-1 0 0,1 0 0,0 0 0,0-1 0,-1 1 0,1 0 0,0 0 0,0 0 0,-1 0 0,1 0 0,0 1 0,0-1 0,-1 0 0,1 0 0,0 0 0,0 0 0,-1 0 0,1 1 0,0-1 0,0 1 0,-1 0 0,1-1 0,0 0 0,0 1 0,-1-1 0,0 1 0,1 0 0,0-1 0,-1 1 0,1 0 0,-1-1 0,0 1 0,0-1 0,1 1 0,-1 0 0,1 0 0,-1-1 0,0 1 0,0 1 0,0-2 0,1 1 0,-1 0 0,0 0 0,0-1 0,-1 2 0,1 1 0,-1 0 0,0 0 0,1 0 0,-1 0 0,0 0 0,0 0 0,-1 0 0,1 0 0,-1-1 0,1 1 0,-3 2 0,1-1-170,-1 1-1,0-2 0,1 1 1,-2 0-1,1-1 0,0 1 1,-10 4-1,3-4-6655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06.7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103 1 24575,'-2'0'0,"0"0"0,-1 0 0,0 1 0,1-1 0,0 1 0,0-1 0,-1 1 0,1 0 0,1 0 0,-2 0 0,1 0 0,0 0 0,0 0 0,0 1 0,1-1 0,-1 1 0,0-1 0,-1 3 0,-2 3 0,-1 0 0,2 0 0,-7 13 0,-7 11 0,16-29 0,0 0 0,0 1 0,1 0 0,-1 0 0,1 0 0,-1-1 0,2 1 0,-2 0 0,1 0 0,1 0 0,-1 0 0,0 1 0,1-1 0,0 0 0,0 0 0,0 0 0,0 0 0,0 0 0,1 0 0,0 0 0,-1 0 0,1 0 0,1 4 0,0-4 0,0 1 0,0-2 0,0 1 0,1 0 0,-1 0 0,0-1 0,1 1 0,0-1 0,0 0 0,0 0 0,0 1 0,0-2 0,0 1 0,0-1 0,0 1 0,0-1 0,1 0 0,0 0 0,-1 0 0,5 0 0,-3 0 0,-1-1 0,1 1 0,-1-1 0,0 0 0,0 0 0,1 0 0,6-2 0,-9 2 0,-2-1 0,2 1 0,-1-1 0,0 1 0,1-1 0,-2 1 0,2-1 0,-1 0 0,0 1 0,0-2 0,0 1 0,0 1 0,0-1 0,0-1 0,-1 2 0,1-2 0,0 1 0,0 0 0,-1 0 0,1 0 0,0 0 0,-1-1 0,1 1 0,-1 0 0,0 0 0,0-1 0,0 1 0,0-2 0,1 2 0,-1 2 0,2 12 0,-1 4 0,1-1 0,6 26 0,4-17-1365,-7-15-5461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1.33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108 1 24575,'-9'0'0,"0"0"0,1 0 0,0 0 0,0 1 0,0 0 0,-13 3 0,19-3 0,0 0 0,-1-1 0,2 2 0,-1-1 0,0 0 0,0 0 0,0 0 0,1 1 0,-1-1 0,0 1 0,1-1 0,-1 2 0,1-2 0,0 1 0,-1 0 0,2-1 0,-2 2 0,1-1 0,1-1 0,-1 2 0,0-1 0,0 0 0,1 0 0,0 0 0,-1 4 0,1-5 0,-1 2 0,1-2 0,0 1 0,0 0 0,0-1 0,0 2 0,0-2 0,0 1 0,1 0 0,-1 0 0,1 0 0,-1-1 0,0 1 0,1 0 0,0-1 0,0 1 0,0-1 0,0 1 0,0-1 0,0 1 0,0-1 0,0 1 0,1-1 0,-1 1 0,0-1 0,2 1 0,2 0 0,-2 0 0,1-1 0,1 1 0,-2-1 0,2 0 0,-1 0 0,0-1 0,1 1 0,-1-1 0,6 0 0,15-1 0,-17 0 0,-1 0 0,1 1 0,0 0 0,13 2 0,-19-2 0,-1 1 0,1-1 0,0 1 0,-1 0 0,1-1 0,-1 1 0,1 0 0,-1 0 0,0-1 0,1 1 0,-1 0 0,1 0 0,-2 0 0,2 1 0,-1-2 0,0 2 0,0-1 0,0 1 0,-1-1 0,1 0 0,0 1 0,0-1 0,-1 1 0,1-1 0,0 1 0,-1 0 0,1 2 0,-1-1-33,1 0 0,-1 0-1,1 0 1,-1 0 0,0 0-1,0 0 1,0 0 0,-1 0 0,1 0-1,-1 0 1,1 0 0,-2 0-1,1 0 1,1 0 0,-2 0-1,1 0 1,-1 0 0,1-1 0,-2 1-1,2-1 1,-1 0 0,0 1-1,0-1 1,0 0 0,-1 0-1,0 1 1,1-2 0,-1 1 0,1-1-1,-1 1 1,0-1 0,1 1-1,-1-2 1,0 2 0,0-1-1,0-1 1,0 0 0,-1 1 0,1-1-1,-4 1 1,-7 0-6793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14.0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57 0 24575,'-1'1'0,"-2"0"0,2-1 0,-1 0 0,0 1 0,1 1 0,-2-2 0,2 1 0,-1 0 0,1 0 0,-1 0 0,1 1 0,-1-1 0,1 1 0,-2 1 0,-15 22 0,15-17 0,1-1 0,-1 1 0,2 0 0,-1-1 0,2 2 0,-1-2 0,0 1 0,1 0 0,1 0 0,0 0 0,-1 0 0,2-1 0,0 2 0,3 8 0,-3-14 0,1 1 0,-1-1 0,0 0 0,1 0 0,0 0 0,0 0 0,0-1 0,0 0 0,1 0 0,-1 1 0,1-1 0,6 2 0,-1 1 0,0-1 0,0-1 0,1 0 0,10 2 0,-17-5 0,0 0 0,0 0 0,1 0 0,-1 0 0,1-1 0,-1 1 0,0-1 0,1 1 0,-1-2 0,0 1 0,0 0 0,0-1 0,0 1 0,0-1 0,-1 1 0,1-1 0,0-1 0,2-1 0,-3 2 0,0 0 0,-1 1 0,2-2 0,-2 2 0,1-1 0,-1-1 0,1 2 0,-2-1 0,2-1 0,-1 1 0,0-1 0,0 1 0,0 0 0,-1-1 0,0 0 0,1 1 0,-1 0 0,1-1 0,-1 1 0,0-1 0,0 0 0,-1 1 0,1-1 0,-1-3 0,0 4 0,-1 0 0,2 1 0,-2-1 0,1 1 0,0-1 0,-1 1 0,1-1 0,-1 2 0,1-2 0,-1 1 0,1 0 0,-1 0 0,1 0 0,-1 0 0,0 0 0,1 0 0,-4 1 0,-35-12 0,37 12 0,-2-1 0,1-1 0,-2 2 0,1 0 0,1-1 0,-2 1 0,1 0 0,1 1 0,-2-1 0,-7 3 0,11-3 0,0 1 0,1 0 0,-1 0 0,1-1 0,-1 1 0,1 1 0,-1-2 0,1 2 0,-1-1 0,1 0 0,0 1 0,0-1 0,0 1 0,0-1 0,0 1 0,0-1 0,0 1 0,0-1 0,1 1 0,-1 0 0,1-1 0,0 1 0,-1 0 0,1 0 0,-1 0 0,1-1 0,0 1 0,0 0 0,1 3 0,1 10-1365,3-4-5461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2T22:29:25.01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460 0 24575,'-1'1'0,"1"-1"0,-1 1 0,-1-1 0,2 0 0,-1 0 0,0 1 0,0 0 0,1-1 0,-1 1 0,0-1 0,0 1 0,1 0 0,-1 0 0,0-1 0,0 1 0,1 0 0,0 0 0,-2 1 0,-9 20 0,9-17 0,-44 74 0,38-63 0,1 0 0,0 0 0,-5 18 0,-9 22 0,-45 88 0,59-127 0,-2-1 0,-21 30 0,18-29 0,0 0 0,-9 23 0,16-31 0,0 1 0,-1-1 0,-12 15 0,2-3 0,-6 21 0,8-15 0,-13 27 0,15-28 0,-21 32 0,26-49-1365,-1-1-5461</inkml:trace>
</inkml:ink>
</file>

<file path=ppt/media/image1.png>
</file>

<file path=ppt/media/image10.png>
</file>

<file path=ppt/media/image11.jpeg>
</file>

<file path=ppt/media/image12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1F385-58E0-4308-9948-22920A5F3F0E}" type="datetimeFigureOut">
              <a:rPr lang="en-GB" smtClean="0"/>
              <a:t>04/06/2025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437764-A992-4F18-A6D4-F111A745B3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61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Mais des </a:t>
            </a:r>
            <a:r>
              <a:rPr lang="en-GB" dirty="0" err="1"/>
              <a:t>entreprises</a:t>
            </a:r>
            <a:r>
              <a:rPr lang="en-GB" dirty="0"/>
              <a:t> </a:t>
            </a:r>
            <a:r>
              <a:rPr lang="en-GB" dirty="0" err="1"/>
              <a:t>comme</a:t>
            </a:r>
            <a:r>
              <a:rPr lang="en-GB" dirty="0"/>
              <a:t> </a:t>
            </a:r>
            <a:r>
              <a:rPr lang="en-GB" dirty="0" err="1"/>
              <a:t>Reelight</a:t>
            </a:r>
            <a:r>
              <a:rPr lang="en-GB" dirty="0"/>
              <a:t> qui </a:t>
            </a:r>
            <a:r>
              <a:rPr lang="en-GB" dirty="0" err="1"/>
              <a:t>développent</a:t>
            </a:r>
            <a:r>
              <a:rPr lang="en-GB" dirty="0"/>
              <a:t> des solutions simples </a:t>
            </a:r>
            <a:r>
              <a:rPr lang="en-GB" dirty="0" err="1"/>
              <a:t>d’installation</a:t>
            </a:r>
            <a:r>
              <a:rPr lang="en-GB" dirty="0"/>
              <a:t> de dynamo sans contact et sans batteries qui </a:t>
            </a:r>
            <a:r>
              <a:rPr lang="en-GB" dirty="0" err="1"/>
              <a:t>semblent</a:t>
            </a:r>
            <a:r>
              <a:rPr lang="en-GB" dirty="0"/>
              <a:t> </a:t>
            </a:r>
            <a:r>
              <a:rPr lang="en-GB" dirty="0" err="1"/>
              <a:t>envisageables</a:t>
            </a:r>
            <a:r>
              <a:rPr lang="en-GB" dirty="0"/>
              <a:t> de façon pratique et </a:t>
            </a:r>
            <a:r>
              <a:rPr lang="en-GB" dirty="0" err="1"/>
              <a:t>responsable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54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Comment </a:t>
            </a:r>
            <a:r>
              <a:rPr lang="en-GB" dirty="0" err="1"/>
              <a:t>revisiter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dispositif</a:t>
            </a:r>
            <a:r>
              <a:rPr lang="en-GB" dirty="0"/>
              <a:t> à priori banal, </a:t>
            </a:r>
            <a:r>
              <a:rPr lang="en-GB" dirty="0" err="1"/>
              <a:t>assez</a:t>
            </a:r>
            <a:r>
              <a:rPr lang="en-GB" dirty="0"/>
              <a:t> </a:t>
            </a:r>
            <a:r>
              <a:rPr lang="en-GB" dirty="0" err="1"/>
              <a:t>ancien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495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Sur un </a:t>
            </a:r>
            <a:r>
              <a:rPr lang="en-GB" dirty="0" err="1"/>
              <a:t>vélo</a:t>
            </a:r>
            <a:r>
              <a:rPr lang="en-GB" dirty="0"/>
              <a:t>: le plus simple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d’attacher</a:t>
            </a:r>
            <a:r>
              <a:rPr lang="en-GB" dirty="0"/>
              <a:t> les </a:t>
            </a:r>
            <a:r>
              <a:rPr lang="en-GB" dirty="0" err="1"/>
              <a:t>aimants</a:t>
            </a:r>
            <a:r>
              <a:rPr lang="en-GB" dirty="0"/>
              <a:t> a la roue, qui </a:t>
            </a:r>
            <a:r>
              <a:rPr lang="en-GB" dirty="0" err="1"/>
              <a:t>passerons</a:t>
            </a:r>
            <a:r>
              <a:rPr lang="en-GB" dirty="0"/>
              <a:t> aux abord </a:t>
            </a:r>
            <a:r>
              <a:rPr lang="en-GB" dirty="0" err="1"/>
              <a:t>d’une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, </a:t>
            </a:r>
            <a:r>
              <a:rPr lang="en-GB" dirty="0" err="1"/>
              <a:t>fixée</a:t>
            </a:r>
            <a:r>
              <a:rPr lang="en-GB" dirty="0"/>
              <a:t> sur la </a:t>
            </a:r>
            <a:r>
              <a:rPr lang="en-GB" dirty="0" err="1"/>
              <a:t>fourche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429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s’attache SOUS les rayons et permet une empreinte minimale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810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Superposer simulation </a:t>
            </a:r>
            <a:r>
              <a:rPr lang="fr-FR" dirty="0" err="1"/>
              <a:t>femm</a:t>
            </a:r>
            <a:r>
              <a:rPr lang="fr-FR" dirty="0"/>
              <a:t>, données de mesure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17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cependant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le champ </a:t>
            </a:r>
            <a:r>
              <a:rPr lang="en-GB" dirty="0" err="1"/>
              <a:t>magnétique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très fort </a:t>
            </a:r>
            <a:r>
              <a:rPr lang="en-GB" dirty="0" err="1"/>
              <a:t>proche</a:t>
            </a:r>
            <a:r>
              <a:rPr lang="en-GB" dirty="0"/>
              <a:t> de </a:t>
            </a:r>
            <a:r>
              <a:rPr lang="en-GB" dirty="0" err="1"/>
              <a:t>l'aimant</a:t>
            </a:r>
            <a:r>
              <a:rPr lang="en-GB" dirty="0"/>
              <a:t>,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réalité</a:t>
            </a:r>
            <a:r>
              <a:rPr lang="en-GB" dirty="0"/>
              <a:t> il </a:t>
            </a:r>
            <a:r>
              <a:rPr lang="en-GB" dirty="0" err="1"/>
              <a:t>décroit</a:t>
            </a:r>
            <a:r>
              <a:rPr lang="en-GB" dirty="0"/>
              <a:t> </a:t>
            </a:r>
            <a:r>
              <a:rPr lang="en-GB" dirty="0" err="1"/>
              <a:t>rapidement</a:t>
            </a:r>
            <a:r>
              <a:rPr lang="en-GB" dirty="0"/>
              <a:t> avec la distance, surtout </a:t>
            </a:r>
            <a:r>
              <a:rPr lang="en-GB" dirty="0" err="1"/>
              <a:t>latéralement</a:t>
            </a:r>
            <a:r>
              <a:rPr lang="en-GB" dirty="0"/>
              <a:t> </a:t>
            </a:r>
            <a:r>
              <a:rPr lang="en-GB" dirty="0" err="1"/>
              <a:t>selon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fonction</a:t>
            </a:r>
            <a:r>
              <a:rPr lang="en-GB" dirty="0"/>
              <a:t> </a:t>
            </a:r>
            <a:r>
              <a:rPr lang="en-GB" dirty="0" err="1"/>
              <a:t>modélisable</a:t>
            </a:r>
            <a:r>
              <a:rPr lang="en-GB" dirty="0"/>
              <a:t> par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gaussienne</a:t>
            </a:r>
            <a:r>
              <a:rPr lang="en-GB" dirty="0"/>
              <a:t>. </a:t>
            </a:r>
            <a:r>
              <a:rPr lang="en-GB" dirty="0" err="1"/>
              <a:t>Ainsi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bobine</a:t>
            </a:r>
            <a:r>
              <a:rPr lang="en-GB" dirty="0"/>
              <a:t> de dimension </a:t>
            </a:r>
            <a:r>
              <a:rPr lang="en-GB" dirty="0" err="1"/>
              <a:t>modérée</a:t>
            </a:r>
            <a:r>
              <a:rPr lang="en-GB" dirty="0"/>
              <a:t> </a:t>
            </a:r>
            <a:r>
              <a:rPr lang="en-GB" dirty="0" err="1"/>
              <a:t>permet</a:t>
            </a:r>
            <a:r>
              <a:rPr lang="en-GB" dirty="0"/>
              <a:t> de faire plus de tours pour </a:t>
            </a:r>
            <a:r>
              <a:rPr lang="en-GB" dirty="0" err="1"/>
              <a:t>une</a:t>
            </a:r>
            <a:r>
              <a:rPr lang="en-GB" dirty="0"/>
              <a:t> longueur de fil donnée, </a:t>
            </a:r>
            <a:r>
              <a:rPr lang="en-GB" dirty="0" err="1"/>
              <a:t>augmentant</a:t>
            </a:r>
            <a:r>
              <a:rPr lang="en-GB" dirty="0"/>
              <a:t> la fem </a:t>
            </a:r>
            <a:r>
              <a:rPr lang="en-GB" dirty="0" err="1"/>
              <a:t>observée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403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Ici j’ai commencé à suivre l’implémentation du modèle de champ magnétique proposé par V. </a:t>
            </a:r>
            <a:r>
              <a:rPr lang="fr-FR" noProof="0" dirty="0" err="1"/>
              <a:t>Ziemann</a:t>
            </a:r>
            <a:r>
              <a:rPr lang="fr-FR" noProof="0" dirty="0"/>
              <a:t>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179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437764-A992-4F18-A6D4-F111A745B3B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62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066" y="889820"/>
            <a:ext cx="7492181" cy="3598606"/>
          </a:xfrm>
        </p:spPr>
        <p:txBody>
          <a:bodyPr anchor="t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066" y="4488426"/>
            <a:ext cx="5243832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35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2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31742" y="997974"/>
            <a:ext cx="1761782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6696" y="997973"/>
            <a:ext cx="6355046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38" y="1709739"/>
            <a:ext cx="797405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38" y="4589464"/>
            <a:ext cx="797405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6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066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6008" y="2221992"/>
            <a:ext cx="390906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5" y="929148"/>
            <a:ext cx="8017002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066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066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36008" y="1756539"/>
            <a:ext cx="3909060" cy="657225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6008" y="2442703"/>
            <a:ext cx="390906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1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9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9848"/>
            <a:ext cx="3070199" cy="131673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1069848"/>
            <a:ext cx="4629150" cy="479120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1176"/>
            <a:ext cx="3070199" cy="331927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7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7" y="1066801"/>
            <a:ext cx="3077573" cy="131752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1066800"/>
            <a:ext cx="4629150" cy="47942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067" y="2552700"/>
            <a:ext cx="3077573" cy="33162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77" y="2221992"/>
            <a:ext cx="8018449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7086" y="6356351"/>
            <a:ext cx="1912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067" y="6356351"/>
            <a:ext cx="3404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9259" y="6356351"/>
            <a:ext cx="504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600075" y="723900"/>
            <a:ext cx="79438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600075" y="6142781"/>
            <a:ext cx="79438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1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 cap="all" spc="23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6.png"/><Relationship Id="rId18" Type="http://schemas.openxmlformats.org/officeDocument/2006/relationships/customXml" Target="../ink/ink9.xml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customXml" Target="../ink/ink6.xml"/><Relationship Id="rId17" Type="http://schemas.openxmlformats.org/officeDocument/2006/relationships/image" Target="../media/image18.png"/><Relationship Id="rId33" Type="http://schemas.openxmlformats.org/officeDocument/2006/relationships/image" Target="../media/image27.png"/><Relationship Id="rId2" Type="http://schemas.openxmlformats.org/officeDocument/2006/relationships/image" Target="../media/image9.png"/><Relationship Id="rId16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5.png"/><Relationship Id="rId32" Type="http://schemas.openxmlformats.org/officeDocument/2006/relationships/customXml" Target="../ink/ink10.xml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10" Type="http://schemas.openxmlformats.org/officeDocument/2006/relationships/customXml" Target="../ink/ink5.xml"/><Relationship Id="rId31" Type="http://schemas.openxmlformats.org/officeDocument/2006/relationships/image" Target="../media/image26.png"/><Relationship Id="rId4" Type="http://schemas.openxmlformats.org/officeDocument/2006/relationships/customXml" Target="../ink/ink2.xml"/><Relationship Id="rId9" Type="http://schemas.openxmlformats.org/officeDocument/2006/relationships/image" Target="../media/image14.png"/><Relationship Id="rId14" Type="http://schemas.openxmlformats.org/officeDocument/2006/relationships/customXml" Target="../ink/ink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D15BE-3364-6199-4BF9-7F8D900D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1898" y="1603569"/>
            <a:ext cx="2798129" cy="1532010"/>
          </a:xfrm>
        </p:spPr>
        <p:txBody>
          <a:bodyPr anchor="b">
            <a:normAutofit/>
          </a:bodyPr>
          <a:lstStyle/>
          <a:p>
            <a:r>
              <a:rPr lang="fr-FR" sz="3000" dirty="0"/>
              <a:t>Conception d’une Dynamo</a:t>
            </a:r>
            <a:br>
              <a:rPr lang="fr-FR" sz="3000" dirty="0"/>
            </a:br>
            <a:r>
              <a:rPr lang="fr-FR" sz="3000" dirty="0"/>
              <a:t>de Vélo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6475" y="1400175"/>
            <a:ext cx="12287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B13011B-9500-3A8F-8742-82A826057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0" r="11120"/>
          <a:stretch/>
        </p:blipFill>
        <p:spPr>
          <a:xfrm>
            <a:off x="1176286" y="1400173"/>
            <a:ext cx="4021639" cy="3767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E80F1C-C0C1-E503-5BD9-307B53010483}"/>
              </a:ext>
            </a:extLst>
          </p:cNvPr>
          <p:cNvSpPr txBox="1"/>
          <p:nvPr/>
        </p:nvSpPr>
        <p:spPr>
          <a:xfrm>
            <a:off x="5771898" y="3429000"/>
            <a:ext cx="2416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Gabriel CARSENAT</a:t>
            </a:r>
          </a:p>
          <a:p>
            <a:r>
              <a:rPr lang="fr-FR" dirty="0"/>
              <a:t>N° 29451</a:t>
            </a:r>
          </a:p>
        </p:txBody>
      </p:sp>
    </p:spTree>
    <p:extLst>
      <p:ext uri="{BB962C8B-B14F-4D97-AF65-F5344CB8AC3E}">
        <p14:creationId xmlns:p14="http://schemas.microsoft.com/office/powerpoint/2010/main" val="182749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9B99-17F4-88F6-29B5-C376D723E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vitesse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99B62-A8F6-A788-9F0A-5E0D5CFEB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" y="2187954"/>
            <a:ext cx="3739896" cy="2804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4CC0CD-E2AC-1DEC-2479-729F4283037B}"/>
              </a:ext>
            </a:extLst>
          </p:cNvPr>
          <p:cNvSpPr txBox="1"/>
          <p:nvPr/>
        </p:nvSpPr>
        <p:spPr>
          <a:xfrm>
            <a:off x="698385" y="5037951"/>
            <a:ext cx="356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B = B sin(</a:t>
            </a:r>
            <a:r>
              <a:rPr lang="fr-FR" sz="1350" dirty="0" err="1"/>
              <a:t>wt</a:t>
            </a:r>
            <a:r>
              <a:rPr lang="fr-FR" sz="1350" dirty="0"/>
              <a:t>) =&gt; </a:t>
            </a:r>
            <a:r>
              <a:rPr lang="fr-FR" sz="1350" dirty="0" err="1"/>
              <a:t>dphi</a:t>
            </a:r>
            <a:r>
              <a:rPr lang="fr-FR" sz="1350" dirty="0"/>
              <a:t>/</a:t>
            </a:r>
            <a:r>
              <a:rPr lang="fr-FR" sz="1350" dirty="0" err="1"/>
              <a:t>dt</a:t>
            </a:r>
            <a:r>
              <a:rPr lang="fr-FR" sz="1350" dirty="0"/>
              <a:t> = S dB/</a:t>
            </a:r>
            <a:r>
              <a:rPr lang="fr-FR" sz="1350" dirty="0" err="1"/>
              <a:t>dt</a:t>
            </a:r>
            <a:r>
              <a:rPr lang="fr-FR" sz="1350" dirty="0"/>
              <a:t> </a:t>
            </a:r>
            <a:r>
              <a:rPr lang="fr-FR" sz="1350" dirty="0" err="1"/>
              <a:t>prop</a:t>
            </a:r>
            <a:r>
              <a:rPr lang="fr-FR" sz="1350" dirty="0"/>
              <a:t>. A w donc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28BB89-7EF2-EFAF-0006-2216F21AC327}"/>
              </a:ext>
            </a:extLst>
          </p:cNvPr>
          <p:cNvCxnSpPr>
            <a:cxnSpLocks/>
          </p:cNvCxnSpPr>
          <p:nvPr/>
        </p:nvCxnSpPr>
        <p:spPr>
          <a:xfrm>
            <a:off x="2239861" y="3172612"/>
            <a:ext cx="191269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940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16DE-A6BB-73DF-CEAA-A26E0962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Effet de la distance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44C45-996F-976E-D890-B93182B8F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8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D24B-52FE-8298-3EC1-36D82344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Champ de l’aimant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6E159-6D7C-D918-4C8E-A54D4A3B90E4}"/>
              </a:ext>
            </a:extLst>
          </p:cNvPr>
          <p:cNvSpPr txBox="1"/>
          <p:nvPr/>
        </p:nvSpPr>
        <p:spPr>
          <a:xfrm>
            <a:off x="525476" y="211325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350" dirty="0"/>
              <a:t>Utilisation d’aimants en Néodyme</a:t>
            </a:r>
          </a:p>
          <a:p>
            <a:r>
              <a:rPr lang="fr-FR" sz="1350" dirty="0"/>
              <a:t># décroissance du champ</a:t>
            </a:r>
          </a:p>
          <a:p>
            <a:r>
              <a:rPr lang="fr-FR" sz="1350" dirty="0"/>
              <a:t># évasement</a:t>
            </a:r>
          </a:p>
          <a:p>
            <a:r>
              <a:rPr lang="fr-FR" sz="1350" dirty="0"/>
              <a:t># diminution latérale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9270A3-1189-F336-532F-EAF3E0925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6" y="3515286"/>
            <a:ext cx="3908808" cy="1799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2A7C17-AC0A-BB9D-9945-35E67416CC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901"/>
          <a:stretch/>
        </p:blipFill>
        <p:spPr>
          <a:xfrm>
            <a:off x="4721694" y="3118129"/>
            <a:ext cx="3630998" cy="21968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994AC7-8173-D889-F170-D41091060192}"/>
              </a:ext>
            </a:extLst>
          </p:cNvPr>
          <p:cNvSpPr txBox="1"/>
          <p:nvPr/>
        </p:nvSpPr>
        <p:spPr>
          <a:xfrm>
            <a:off x="5045978" y="2523745"/>
            <a:ext cx="254186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Réalisé sur le logiciel </a:t>
            </a:r>
            <a:r>
              <a:rPr lang="fr-FR" sz="1350" dirty="0" err="1"/>
              <a:t>femm</a:t>
            </a:r>
            <a:r>
              <a:rPr lang="fr-FR" sz="1350" dirty="0"/>
              <a:t> (</a:t>
            </a:r>
            <a:r>
              <a:rPr lang="fr-FR" sz="1350" dirty="0" err="1"/>
              <a:t>resolution</a:t>
            </a:r>
            <a:r>
              <a:rPr lang="fr-FR" sz="1350" dirty="0"/>
              <a:t> par éléments finis).</a:t>
            </a:r>
          </a:p>
        </p:txBody>
      </p:sp>
    </p:spTree>
    <p:extLst>
      <p:ext uri="{BB962C8B-B14F-4D97-AF65-F5344CB8AC3E}">
        <p14:creationId xmlns:p14="http://schemas.microsoft.com/office/powerpoint/2010/main" val="664107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0A745-F486-BA92-7FF2-FB3CB5EC8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66" y="909637"/>
            <a:ext cx="5059054" cy="13167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000" spc="30" noProof="0" dirty="0" err="1"/>
              <a:t>Effet</a:t>
            </a:r>
            <a:r>
              <a:rPr lang="en-US" sz="4000" spc="30" noProof="0" dirty="0"/>
              <a:t> de la </a:t>
            </a:r>
            <a:r>
              <a:rPr lang="en-US" sz="4000" spc="30" noProof="0" dirty="0" err="1"/>
              <a:t>bobine</a:t>
            </a:r>
            <a:endParaRPr lang="en-US" sz="4000" spc="30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C7A31E9-CB8F-4167-A21B-6AF00864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723900"/>
            <a:ext cx="488632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3C976C1-6F52-5DFF-3813-E4BAF72A748B}"/>
              </a:ext>
            </a:extLst>
          </p:cNvPr>
          <p:cNvSpPr txBox="1"/>
          <p:nvPr/>
        </p:nvSpPr>
        <p:spPr>
          <a:xfrm>
            <a:off x="528066" y="2226374"/>
            <a:ext cx="5059054" cy="36032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Épaisseur</a:t>
            </a:r>
            <a:endParaRPr lang="en-US" sz="1700" dirty="0"/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Maximiser le flux =&gt; maximiser la surface?</a:t>
            </a:r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Oui </a:t>
            </a:r>
            <a:r>
              <a:rPr lang="en-US" sz="1700" dirty="0" err="1"/>
              <a:t>mais</a:t>
            </a:r>
            <a:r>
              <a:rPr lang="en-US" sz="1700" dirty="0"/>
              <a:t>… </a:t>
            </a:r>
            <a:r>
              <a:rPr lang="en-US" sz="1700" dirty="0" err="1"/>
              <a:t>nb.</a:t>
            </a:r>
            <a:r>
              <a:rPr lang="en-US" sz="1700" dirty="0"/>
              <a:t> de tours?</a:t>
            </a:r>
          </a:p>
          <a:p>
            <a:pPr marL="214313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Donc</a:t>
            </a:r>
            <a:r>
              <a:rPr lang="en-US" sz="1700" dirty="0"/>
              <a:t> </a:t>
            </a:r>
            <a:r>
              <a:rPr lang="en-US" sz="1700" dirty="0" err="1"/>
              <a:t>compromis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En passant de ma </a:t>
            </a:r>
            <a:r>
              <a:rPr lang="en-US" sz="1700" dirty="0" err="1"/>
              <a:t>bobine</a:t>
            </a:r>
            <a:r>
              <a:rPr lang="en-US" sz="1700" dirty="0"/>
              <a:t> </a:t>
            </a:r>
            <a:r>
              <a:rPr lang="en-US" sz="1700" dirty="0" err="1"/>
              <a:t>assez</a:t>
            </a:r>
            <a:r>
              <a:rPr lang="en-US" sz="1700" dirty="0"/>
              <a:t> large (~ 150 tours)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 </a:t>
            </a:r>
            <a:r>
              <a:rPr lang="en-US" sz="1700" dirty="0" err="1"/>
              <a:t>une</a:t>
            </a:r>
            <a:r>
              <a:rPr lang="en-US" sz="1700" dirty="0"/>
              <a:t> </a:t>
            </a:r>
            <a:r>
              <a:rPr lang="en-US" sz="1700" dirty="0" err="1"/>
              <a:t>bobine</a:t>
            </a:r>
            <a:r>
              <a:rPr lang="en-US" sz="1700" dirty="0"/>
              <a:t> plus </a:t>
            </a:r>
            <a:r>
              <a:rPr lang="en-US" sz="1700" dirty="0" err="1"/>
              <a:t>réduite</a:t>
            </a:r>
            <a:r>
              <a:rPr lang="en-US" sz="1700" dirty="0"/>
              <a:t>:</a:t>
            </a:r>
          </a:p>
          <a:p>
            <a:pPr marL="228600" lvl="1"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(~300 tours pour lg. </a:t>
            </a:r>
            <a:r>
              <a:rPr lang="en-US" sz="1700" dirty="0" err="1"/>
              <a:t>moindre</a:t>
            </a:r>
            <a:r>
              <a:rPr lang="en-US" sz="1700" dirty="0"/>
              <a:t> de fil)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Facteur</a:t>
            </a:r>
            <a:r>
              <a:rPr lang="en-US" sz="1700" dirty="0"/>
              <a:t> </a:t>
            </a:r>
            <a:r>
              <a:rPr lang="en-US" sz="1700" dirty="0" err="1"/>
              <a:t>d’à</a:t>
            </a:r>
            <a:r>
              <a:rPr lang="en-US" sz="1700" dirty="0"/>
              <a:t> peu près 2 sur la tension </a:t>
            </a:r>
            <a:r>
              <a:rPr lang="en-US" sz="1700" dirty="0" err="1"/>
              <a:t>observée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Aussi </a:t>
            </a:r>
            <a:r>
              <a:rPr lang="en-US" sz="1700" dirty="0" err="1"/>
              <a:t>effet</a:t>
            </a:r>
            <a:r>
              <a:rPr lang="en-US" sz="1700" dirty="0"/>
              <a:t> d’un Coeur </a:t>
            </a:r>
            <a:r>
              <a:rPr lang="en-US" sz="1700" dirty="0" err="1"/>
              <a:t>metallique</a:t>
            </a:r>
            <a:r>
              <a:rPr lang="en-US" sz="1700" dirty="0"/>
              <a:t>.</a:t>
            </a:r>
          </a:p>
        </p:txBody>
      </p:sp>
      <p:pic>
        <p:nvPicPr>
          <p:cNvPr id="8" name="Picture 7" descr="A bicycle from a ceiling in a garage&#10;&#10;AI-generated content may be incorrect.">
            <a:extLst>
              <a:ext uri="{FF2B5EF4-FFF2-40B4-BE49-F238E27FC236}">
                <a16:creationId xmlns:a16="http://schemas.microsoft.com/office/drawing/2014/main" id="{7204B57D-D8DB-FCA7-48CD-4F44B1BF0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78" b="-1"/>
          <a:stretch>
            <a:fillRect/>
          </a:stretch>
        </p:blipFill>
        <p:spPr>
          <a:xfrm rot="5400000">
            <a:off x="5871735" y="214740"/>
            <a:ext cx="3487004" cy="305752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983119-182B-4BC7-AC8F-ED02E4F9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0075" y="6142781"/>
            <a:ext cx="48863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hand holding a round object with a metal tube&#10;&#10;AI-generated content may be incorrect.">
            <a:extLst>
              <a:ext uri="{FF2B5EF4-FFF2-40B4-BE49-F238E27FC236}">
                <a16:creationId xmlns:a16="http://schemas.microsoft.com/office/drawing/2014/main" id="{BF83421A-DB37-F504-B9FA-03667833E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90" b="2"/>
          <a:stretch>
            <a:fillRect/>
          </a:stretch>
        </p:blipFill>
        <p:spPr>
          <a:xfrm rot="5400000">
            <a:off x="5900737" y="3614739"/>
            <a:ext cx="3429000" cy="30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28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9971-A580-68B1-86E1-86331633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Observations </a:t>
            </a:r>
            <a:r>
              <a:rPr lang="fr-FR" dirty="0" err="1"/>
              <a:t>coherentes</a:t>
            </a:r>
            <a:r>
              <a:rPr lang="fr-FR" dirty="0"/>
              <a:t> avec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B7D8D-BAA4-7A1C-A402-2EE88F55E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930255"/>
            <a:ext cx="3017983" cy="2331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5AF42B-A73D-9EE7-75B2-493EB58F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94" y="4298207"/>
            <a:ext cx="7750212" cy="19585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AB37BD-6FB2-CB5E-DA26-BC60870EB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874" y="1917375"/>
            <a:ext cx="2956770" cy="226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928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3A3AA-AE4F-8F09-9C9F-F9AAC259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0" dirty="0"/>
              <a:t>Problématiques de simulation et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7C24E-7BB2-0191-FEE8-8DEA36F07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noProof="0" dirty="0"/>
              <a:t>Pour le développement d’un tel dispositif, la simulation est un outil clé: car chaque bobinage et prototype coûte. Au total réalisé 4 bobines, dont une qui a tapé un aimant et s’est abimée.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C93CD-5EA7-5183-8322-70E8ADFA2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85" y="3366082"/>
            <a:ext cx="1922914" cy="1684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CBA12C-F18D-2FBF-FB74-1A4D05F5771C}"/>
              </a:ext>
            </a:extLst>
          </p:cNvPr>
          <p:cNvSpPr txBox="1"/>
          <p:nvPr/>
        </p:nvSpPr>
        <p:spPr>
          <a:xfrm>
            <a:off x="525476" y="4975216"/>
            <a:ext cx="4545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Ici pour un fil de courant en vérifiant les résultats par théorème de superposition par exemple.</a:t>
            </a:r>
          </a:p>
          <a:p>
            <a:r>
              <a:rPr lang="fr-FR" sz="1350" dirty="0"/>
              <a:t>Mais la méthode choisie initialement était trop précise et longue en calcul pour mon dispositif.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E815FF-86CB-3FBE-1106-ECC4365E4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006" y="3196872"/>
            <a:ext cx="1671215" cy="17783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783FCB-89A6-5B50-C964-A66D6699F7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065" y="3138149"/>
            <a:ext cx="1671216" cy="1778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532315-6F5E-ACF5-B1D9-448CB94CE92D}"/>
              </a:ext>
            </a:extLst>
          </p:cNvPr>
          <p:cNvSpPr txBox="1"/>
          <p:nvPr/>
        </p:nvSpPr>
        <p:spPr>
          <a:xfrm>
            <a:off x="5043881" y="4954140"/>
            <a:ext cx="25334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Superposition d’un fil de courant I et –I : champ nul.</a:t>
            </a:r>
          </a:p>
        </p:txBody>
      </p:sp>
    </p:spTree>
    <p:extLst>
      <p:ext uri="{BB962C8B-B14F-4D97-AF65-F5344CB8AC3E}">
        <p14:creationId xmlns:p14="http://schemas.microsoft.com/office/powerpoint/2010/main" val="5653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A143-4F82-AFE2-8F0A-A4F289AD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Nouveau modèle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33C8-EED4-84D3-34F9-90522783F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données de mesure</a:t>
            </a:r>
          </a:p>
          <a:p>
            <a:r>
              <a:rPr lang="fr-FR" dirty="0"/>
              <a:t>Prolongation sur les bords</a:t>
            </a:r>
          </a:p>
          <a:p>
            <a:r>
              <a:rPr lang="fr-FR" dirty="0"/>
              <a:t>Intégration du mouvement et variation de flux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5244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02F24-6405-B47B-0D66-7BC65B28A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Modèle professionnel vs Conçu</a:t>
            </a:r>
          </a:p>
        </p:txBody>
      </p:sp>
      <p:pic>
        <p:nvPicPr>
          <p:cNvPr id="5" name="Picture 4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F5540D2A-822C-3512-CDA8-A4D002DC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134420"/>
            <a:ext cx="2716553" cy="271655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B0CF64-4AD5-41E3-79FE-D57775625877}"/>
              </a:ext>
            </a:extLst>
          </p:cNvPr>
          <p:cNvCxnSpPr/>
          <p:nvPr/>
        </p:nvCxnSpPr>
        <p:spPr>
          <a:xfrm flipH="1">
            <a:off x="2190136" y="2737670"/>
            <a:ext cx="2042651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D5FCE71-04F9-5BE1-961F-E39A7472814D}"/>
              </a:ext>
            </a:extLst>
          </p:cNvPr>
          <p:cNvSpPr txBox="1"/>
          <p:nvPr/>
        </p:nvSpPr>
        <p:spPr>
          <a:xfrm>
            <a:off x="3399665" y="2208603"/>
            <a:ext cx="306699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/>
              <a:t>4 aimants néodyme regroupés très près,</a:t>
            </a:r>
          </a:p>
          <a:p>
            <a:r>
              <a:rPr lang="fr-FR" sz="1350" dirty="0"/>
              <a:t>Incrustés solidement dans le support.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BF04150-CA0B-65C6-1688-CD2DB673E158}"/>
              </a:ext>
            </a:extLst>
          </p:cNvPr>
          <p:cNvCxnSpPr>
            <a:cxnSpLocks/>
          </p:cNvCxnSpPr>
          <p:nvPr/>
        </p:nvCxnSpPr>
        <p:spPr>
          <a:xfrm flipH="1">
            <a:off x="2603251" y="3629947"/>
            <a:ext cx="162953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8D327D0-0A7F-77C7-722E-49A1ECD70E23}"/>
              </a:ext>
            </a:extLst>
          </p:cNvPr>
          <p:cNvSpPr txBox="1"/>
          <p:nvPr/>
        </p:nvSpPr>
        <p:spPr>
          <a:xfrm>
            <a:off x="3418019" y="3742977"/>
            <a:ext cx="346976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Bobine, rectifieur et limiteur de courant, LED.</a:t>
            </a:r>
          </a:p>
          <a:p>
            <a:r>
              <a:rPr lang="fr-FR" sz="1350" dirty="0"/>
              <a:t>Solidement attachés, on peut se permettre un cœur en fer doux, qui prolonge le champ magnétique dans la bobine. Sans risque d’abimer le vélo ou le dispositif.</a:t>
            </a:r>
          </a:p>
        </p:txBody>
      </p:sp>
    </p:spTree>
    <p:extLst>
      <p:ext uri="{BB962C8B-B14F-4D97-AF65-F5344CB8AC3E}">
        <p14:creationId xmlns:p14="http://schemas.microsoft.com/office/powerpoint/2010/main" val="2119947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DAA5D-2723-8278-E412-03E81E27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951" y="3177331"/>
            <a:ext cx="2312099" cy="503339"/>
          </a:xfrm>
        </p:spPr>
        <p:txBody>
          <a:bodyPr>
            <a:normAutofit fontScale="90000"/>
          </a:bodyPr>
          <a:lstStyle/>
          <a:p>
            <a:r>
              <a:rPr lang="fr-FR" noProof="0" dirty="0"/>
              <a:t>Conclusion.</a:t>
            </a:r>
          </a:p>
        </p:txBody>
      </p:sp>
    </p:spTree>
    <p:extLst>
      <p:ext uri="{BB962C8B-B14F-4D97-AF65-F5344CB8AC3E}">
        <p14:creationId xmlns:p14="http://schemas.microsoft.com/office/powerpoint/2010/main" val="4223197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69776-1CAA-8AD4-3F45-347CB7DB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6435A6-3396-9F18-FC01-DB952E40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5547841" cy="249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5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2DC9-0C5B-9AC3-D532-E79773CF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Introduction: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0C39913-A9DB-AE45-E924-F33D6E8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075" y="2033397"/>
            <a:ext cx="2687767" cy="280511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B2F675-C90B-7BDC-4FE4-E9D12ADD3C30}"/>
              </a:ext>
            </a:extLst>
          </p:cNvPr>
          <p:cNvSpPr txBox="1"/>
          <p:nvPr/>
        </p:nvSpPr>
        <p:spPr>
          <a:xfrm>
            <a:off x="729604" y="4826715"/>
            <a:ext cx="373915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Recensement – </a:t>
            </a:r>
            <a:r>
              <a:rPr lang="fr-FR" sz="1350" i="1" dirty="0"/>
              <a:t>Gare de Versailles Chantiers</a:t>
            </a:r>
          </a:p>
          <a:p>
            <a:r>
              <a:rPr lang="fr-FR" sz="900" dirty="0"/>
              <a:t>Février 2025 ~ 100 vélos présents</a:t>
            </a:r>
          </a:p>
        </p:txBody>
      </p:sp>
      <p:pic>
        <p:nvPicPr>
          <p:cNvPr id="6" name="Picture 5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1ADBE533-CA94-7C09-51B1-59E75CD5C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312" y="2016427"/>
            <a:ext cx="2687766" cy="279952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F812516-9F5C-D800-7006-EC74A4959466}"/>
              </a:ext>
            </a:extLst>
          </p:cNvPr>
          <p:cNvSpPr/>
          <p:nvPr/>
        </p:nvSpPr>
        <p:spPr>
          <a:xfrm>
            <a:off x="2485104" y="3283360"/>
            <a:ext cx="673208" cy="222263"/>
          </a:xfrm>
          <a:prstGeom prst="ellipse">
            <a:avLst/>
          </a:pr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 dirty="0"/>
          </a:p>
        </p:txBody>
      </p:sp>
    </p:spTree>
    <p:extLst>
      <p:ext uri="{BB962C8B-B14F-4D97-AF65-F5344CB8AC3E}">
        <p14:creationId xmlns:p14="http://schemas.microsoft.com/office/powerpoint/2010/main" val="2116833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A947-9A8E-D362-2F57-C3F0D6D5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Annexes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4B2C5-07EC-E49E-0B8F-8A45E630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1568196"/>
            <a:ext cx="5151566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073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089871-8FF8-C800-6FE3-32DAAB22C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914400"/>
            <a:ext cx="8048072" cy="48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49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ource: Wikipedia">
            <a:extLst>
              <a:ext uri="{FF2B5EF4-FFF2-40B4-BE49-F238E27FC236}">
                <a16:creationId xmlns:a16="http://schemas.microsoft.com/office/drawing/2014/main" id="{7EE4B197-23BE-CE65-F6A7-00EEC3F3F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76" y="914400"/>
            <a:ext cx="6688896" cy="4026716"/>
          </a:xfrm>
        </p:spPr>
      </p:pic>
    </p:spTree>
    <p:extLst>
      <p:ext uri="{BB962C8B-B14F-4D97-AF65-F5344CB8AC3E}">
        <p14:creationId xmlns:p14="http://schemas.microsoft.com/office/powerpoint/2010/main" val="42881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E6883-3D2E-06CF-66F6-30B0CDE7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problématique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3E8D59-80D1-2016-9CB6-4BE66B752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75" y="1587762"/>
            <a:ext cx="8018449" cy="826008"/>
          </a:xfrm>
        </p:spPr>
        <p:txBody>
          <a:bodyPr>
            <a:normAutofit/>
          </a:bodyPr>
          <a:lstStyle/>
          <a:p>
            <a:r>
              <a:rPr lang="fr-FR" sz="1875" dirty="0"/>
              <a:t>Dans quelle mesure la dynamo peut-elle se substituer aux piles et batteries comme source d’énergie électrique sur un vélo?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E6F7E9-2288-39CF-9C85-817E249EF109}"/>
              </a:ext>
            </a:extLst>
          </p:cNvPr>
          <p:cNvSpPr txBox="1"/>
          <p:nvPr/>
        </p:nvSpPr>
        <p:spPr>
          <a:xfrm>
            <a:off x="678426" y="2526890"/>
            <a:ext cx="71873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Plan:</a:t>
            </a:r>
          </a:p>
          <a:p>
            <a:pPr marL="342900" indent="-342900">
              <a:buAutoNum type="arabicPeriod"/>
            </a:pPr>
            <a:r>
              <a:rPr lang="fr-FR" dirty="0"/>
              <a:t>Fabrication du dispositif</a:t>
            </a:r>
          </a:p>
          <a:p>
            <a:pPr marL="342900" indent="-342900">
              <a:buAutoNum type="arabicPeriod"/>
            </a:pPr>
            <a:r>
              <a:rPr lang="fr-FR" dirty="0"/>
              <a:t>Mesures d’amplitude</a:t>
            </a:r>
          </a:p>
          <a:p>
            <a:pPr marL="800100" lvl="1" indent="-342900">
              <a:buAutoNum type="arabicPeriod"/>
            </a:pPr>
            <a:r>
              <a:rPr lang="fr-FR" dirty="0"/>
              <a:t>Effet des bobines</a:t>
            </a:r>
          </a:p>
          <a:p>
            <a:pPr marL="800100" lvl="1" indent="-342900">
              <a:buAutoNum type="arabicPeriod"/>
            </a:pPr>
            <a:r>
              <a:rPr lang="fr-FR" dirty="0"/>
              <a:t>Effet de la vitesse</a:t>
            </a:r>
          </a:p>
          <a:p>
            <a:pPr marL="800100" lvl="1" indent="-342900">
              <a:buAutoNum type="arabicPeriod"/>
            </a:pPr>
            <a:r>
              <a:rPr lang="fr-FR" dirty="0"/>
              <a:t>Effet de la distance</a:t>
            </a:r>
          </a:p>
          <a:p>
            <a:pPr marL="342900" indent="-342900">
              <a:buFontTx/>
              <a:buAutoNum type="arabicPeriod"/>
            </a:pPr>
            <a:r>
              <a:rPr lang="fr-FR" dirty="0"/>
              <a:t>Etude des aimants et simulation</a:t>
            </a:r>
          </a:p>
        </p:txBody>
      </p:sp>
    </p:spTree>
    <p:extLst>
      <p:ext uri="{BB962C8B-B14F-4D97-AF65-F5344CB8AC3E}">
        <p14:creationId xmlns:p14="http://schemas.microsoft.com/office/powerpoint/2010/main" val="51385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55E34-EAD4-BF11-125A-681FC42C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7004" y="909638"/>
            <a:ext cx="4386520" cy="1318062"/>
          </a:xfrm>
        </p:spPr>
        <p:txBody>
          <a:bodyPr>
            <a:normAutofit/>
          </a:bodyPr>
          <a:lstStyle/>
          <a:p>
            <a:r>
              <a:rPr lang="fr-FR" noProof="0" dirty="0"/>
              <a:t>Fonctionnement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0495" y="723900"/>
            <a:ext cx="120015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fr-FR" noProof="0" dirty="0"/>
                  <a:t>Loi de Faraday pour une bobine idéale: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fr-FR" b="0" i="1" noProof="0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fr-FR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fr-FR" b="0" i="1" noProof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</m:num>
                        <m:den>
                          <m:r>
                            <a:rPr lang="fr-FR" b="0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fr-FR" noProof="0" dirty="0"/>
              </a:p>
              <a:p>
                <a:pPr marL="0" indent="0">
                  <a:buNone/>
                </a:pPr>
                <a:r>
                  <a:rPr lang="fr-FR" noProof="0" dirty="0"/>
                  <a:t> avec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noProof="0" smtClean="0">
                        <a:latin typeface="Cambria Math" panose="02040503050406030204" pitchFamily="18" charset="0"/>
                      </a:rPr>
                      <m:t>𝑛</m:t>
                    </m:r>
                    <m:nary>
                      <m:naryPr>
                        <m:chr m:val="∬"/>
                        <m:ctrlPr>
                          <a:rPr lang="fr-FR" b="0" i="1" noProof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acc>
                        <m:r>
                          <a:rPr lang="fr-FR" b="0" i="1" noProof="0" smtClean="0">
                            <a:latin typeface="Cambria Math" panose="02040503050406030204" pitchFamily="18" charset="0"/>
                          </a:rPr>
                          <m:t>.</m:t>
                        </m:r>
                        <m:acc>
                          <m:accPr>
                            <m:chr m:val="⃗"/>
                            <m:ctrlPr>
                              <a:rPr lang="fr-FR" b="0" i="1" noProof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FR" i="1" noProof="0" smtClean="0">
                                <a:latin typeface="Cambria Math" panose="02040503050406030204" pitchFamily="18" charset="0"/>
                              </a:rPr>
                              <m:t>𝑑𝑆</m:t>
                            </m:r>
                          </m:e>
                        </m:acc>
                      </m:e>
                    </m:nary>
                  </m:oMath>
                </a14:m>
                <a:endParaRPr lang="fr-FR" noProof="0" dirty="0"/>
              </a:p>
              <a:p>
                <a:pPr marL="0" indent="0">
                  <a:buNone/>
                </a:pPr>
                <a:endParaRPr lang="fr-FR" dirty="0"/>
              </a:p>
              <a:p>
                <a:pPr marL="0" indent="0">
                  <a:buNone/>
                </a:pPr>
                <a:r>
                  <a:rPr lang="fr-FR" dirty="0"/>
                  <a:t>Influence: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Distance car B(</a:t>
                </a:r>
                <a:r>
                  <a:rPr lang="fr-FR" dirty="0" err="1"/>
                  <a:t>x,y,z</a:t>
                </a:r>
                <a:r>
                  <a:rPr lang="fr-FR" dirty="0"/>
                  <a:t>, t)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Dimension de la bobine</a:t>
                </a:r>
              </a:p>
              <a:p>
                <a:pPr>
                  <a:buFontTx/>
                  <a:buChar char="-"/>
                </a:pPr>
                <a:r>
                  <a:rPr lang="fr-FR" dirty="0"/>
                  <a:t>Vitesse d’alternation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B7BFF2-A2CC-E69E-E604-8ABFDE6DD4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07004" y="2276474"/>
                <a:ext cx="4386520" cy="3885027"/>
              </a:xfrm>
              <a:blipFill>
                <a:blip r:embed="rId3"/>
                <a:stretch>
                  <a:fillRect l="-556" t="-15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CFC1356-71F2-7A53-3ACA-D32905C2CC4F}"/>
              </a:ext>
            </a:extLst>
          </p:cNvPr>
          <p:cNvGrpSpPr/>
          <p:nvPr/>
        </p:nvGrpSpPr>
        <p:grpSpPr>
          <a:xfrm>
            <a:off x="619740" y="2276474"/>
            <a:ext cx="3341258" cy="3043931"/>
            <a:chOff x="696324" y="2141949"/>
            <a:chExt cx="3497991" cy="318671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0D2C47-F499-D031-5DB9-C1F373F98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6324" y="2141949"/>
              <a:ext cx="1987973" cy="27803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14:cNvPr>
                <p14:cNvContentPartPr/>
                <p14:nvPr/>
              </p14:nvContentPartPr>
              <p14:xfrm>
                <a:off x="1350249" y="2225169"/>
                <a:ext cx="275040" cy="788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76B6992E-F8DF-61F2-34F2-83FE45C7A45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343844" y="2218756"/>
                  <a:ext cx="287850" cy="9166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9690DA-5FF6-9110-76D9-3F91444617E2}"/>
                </a:ext>
              </a:extLst>
            </p:cNvPr>
            <p:cNvSpPr txBox="1"/>
            <p:nvPr/>
          </p:nvSpPr>
          <p:spPr>
            <a:xfrm>
              <a:off x="1174279" y="4682335"/>
              <a:ext cx="3020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Rotor</a:t>
              </a:r>
            </a:p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(aimants disposés en cercle)</a:t>
              </a:r>
              <a:endParaRPr lang="fr-FR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5EC593-211C-5067-CB58-9E9471E36BA0}"/>
                </a:ext>
              </a:extLst>
            </p:cNvPr>
            <p:cNvSpPr txBox="1"/>
            <p:nvPr/>
          </p:nvSpPr>
          <p:spPr>
            <a:xfrm>
              <a:off x="1811841" y="3241997"/>
              <a:ext cx="998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68680">
                <a:spcAft>
                  <a:spcPts val="600"/>
                </a:spcAft>
              </a:pPr>
              <a:r>
                <a:rPr lang="fr-FR" sz="171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stator</a:t>
              </a:r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94595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24083A-26E2-2B79-AE58-AC198ACFA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77" y="914400"/>
            <a:ext cx="8018449" cy="614742"/>
          </a:xfrm>
        </p:spPr>
        <p:txBody>
          <a:bodyPr/>
          <a:lstStyle/>
          <a:p>
            <a:r>
              <a:rPr lang="fr-FR" dirty="0"/>
              <a:t>Fabrication et montage (rotor)</a:t>
            </a:r>
          </a:p>
        </p:txBody>
      </p:sp>
      <p:pic>
        <p:nvPicPr>
          <p:cNvPr id="6" name="Content Placeholder 5" descr="A hand holding a black object&#10;&#10;AI-generated content may be incorrect.">
            <a:extLst>
              <a:ext uri="{FF2B5EF4-FFF2-40B4-BE49-F238E27FC236}">
                <a16:creationId xmlns:a16="http://schemas.microsoft.com/office/drawing/2014/main" id="{AE722A9B-5520-1EA9-FB4B-28FA895F8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3956" y="2287013"/>
            <a:ext cx="3476088" cy="2607594"/>
          </a:xfrm>
        </p:spPr>
      </p:pic>
      <p:pic>
        <p:nvPicPr>
          <p:cNvPr id="5" name="Content Placeholder 4" descr="A hand holding a bicycle wheel&#10;&#10;AI-generated content may be incorrect.">
            <a:extLst>
              <a:ext uri="{FF2B5EF4-FFF2-40B4-BE49-F238E27FC236}">
                <a16:creationId xmlns:a16="http://schemas.microsoft.com/office/drawing/2014/main" id="{0D38DB5C-2B56-AE4D-9A03-124825B31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9022" y="2287279"/>
            <a:ext cx="3476090" cy="2607067"/>
          </a:xfrm>
          <a:prstGeom prst="rect">
            <a:avLst/>
          </a:prstGeom>
        </p:spPr>
      </p:pic>
      <p:pic>
        <p:nvPicPr>
          <p:cNvPr id="8" name="Picture 7" descr="A close up of a bicycle wheel&#10;&#10;AI-generated content may be incorrect.">
            <a:extLst>
              <a:ext uri="{FF2B5EF4-FFF2-40B4-BE49-F238E27FC236}">
                <a16:creationId xmlns:a16="http://schemas.microsoft.com/office/drawing/2014/main" id="{90BAC3CC-D8EE-3EC3-0EC2-90147A7A4A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78890" y="2287277"/>
            <a:ext cx="3476087" cy="260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81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BDFE-40E4-0F8C-5C17-460074EF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Fabrication et montage (bobines)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95CE-6294-5184-92F3-E26593AA3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671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1F2394C3-70CD-15A4-3FD3-0EC73127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Procédé de mesure</a:t>
            </a:r>
            <a:br>
              <a:rPr lang="fr-FR" dirty="0"/>
            </a:br>
            <a:r>
              <a:rPr lang="fr-FR" dirty="0"/>
              <a:t>et traitement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5AC789DA-2CFC-700D-9DA6-D785765A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8D1F5A-B624-1FE8-41EB-4B43EF0A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7" y="2132235"/>
            <a:ext cx="6759705" cy="39330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1635765-44DA-FB7B-F1F0-96001A36ACC0}"/>
              </a:ext>
            </a:extLst>
          </p:cNvPr>
          <p:cNvGrpSpPr/>
          <p:nvPr/>
        </p:nvGrpSpPr>
        <p:grpSpPr>
          <a:xfrm>
            <a:off x="5114629" y="827505"/>
            <a:ext cx="3429297" cy="3040643"/>
            <a:chOff x="600075" y="1448967"/>
            <a:chExt cx="3429297" cy="30406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5F4225-8F64-9855-38FA-76A313525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075" y="1448967"/>
              <a:ext cx="3429297" cy="3040643"/>
            </a:xfrm>
            <a:prstGeom prst="rect">
              <a:avLst/>
            </a:prstGeom>
            <a:ln>
              <a:noFill/>
            </a:ln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14:cNvPr>
                <p14:cNvContentPartPr/>
                <p14:nvPr/>
              </p14:nvContentPartPr>
              <p14:xfrm>
                <a:off x="1320756" y="3271689"/>
                <a:ext cx="190080" cy="22302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E62E2AA-9AAC-9D84-0B31-20AEF4E9EA7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14636" y="3265574"/>
                  <a:ext cx="202320" cy="2352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14:cNvPr>
                <p14:cNvContentPartPr/>
                <p14:nvPr/>
              </p14:nvContentPartPr>
              <p14:xfrm>
                <a:off x="1874526" y="3895119"/>
                <a:ext cx="43470" cy="7263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6B1B267B-C299-D06A-E051-4DBF5A38C7F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868419" y="3889007"/>
                  <a:ext cx="55685" cy="848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14:cNvPr>
                <p14:cNvContentPartPr/>
                <p14:nvPr/>
              </p14:nvContentPartPr>
              <p14:xfrm>
                <a:off x="2801436" y="3800889"/>
                <a:ext cx="94230" cy="950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29467DD6-B941-4310-7B62-72BCDC35EA8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95345" y="3794769"/>
                  <a:ext cx="106412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14:cNvPr>
                <p14:cNvContentPartPr/>
                <p14:nvPr/>
              </p14:nvContentPartPr>
              <p14:xfrm>
                <a:off x="3303096" y="3002229"/>
                <a:ext cx="62370" cy="6912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54892D24-79F7-C998-0FCA-D8CED911E17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97002" y="2996109"/>
                  <a:ext cx="74557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14:cNvPr>
                <p14:cNvContentPartPr/>
                <p14:nvPr/>
              </p14:nvContentPartPr>
              <p14:xfrm>
                <a:off x="2882436" y="2115549"/>
                <a:ext cx="59940" cy="1090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312C7A50-7D72-26D9-E493-DBB0B5AC8D92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876298" y="2109429"/>
                  <a:ext cx="72217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14:cNvPr>
                <p14:cNvContentPartPr/>
                <p14:nvPr/>
              </p14:nvContentPartPr>
              <p14:xfrm>
                <a:off x="1949316" y="2002149"/>
                <a:ext cx="65610" cy="8289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F2CA0E03-8EC1-EC29-87D3-F9636F96F36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3188" y="1996049"/>
                  <a:ext cx="77867" cy="950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14:cNvPr>
                <p14:cNvContentPartPr/>
                <p14:nvPr/>
              </p14:nvContentPartPr>
              <p14:xfrm>
                <a:off x="1294566" y="2669049"/>
                <a:ext cx="70470" cy="8154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811C3D36-BECA-7BF9-36DD-DD07C7F3402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288485" y="2662942"/>
                  <a:ext cx="82632" cy="93753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6EDE1F-5014-7EB0-7150-038C9C37F0E8}"/>
                </a:ext>
              </a:extLst>
            </p:cNvPr>
            <p:cNvGrpSpPr/>
            <p:nvPr/>
          </p:nvGrpSpPr>
          <p:grpSpPr>
            <a:xfrm>
              <a:off x="1300506" y="3260619"/>
              <a:ext cx="240030" cy="306180"/>
              <a:chOff x="1734008" y="3204492"/>
              <a:chExt cx="320040" cy="4082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14:cNvPr>
                  <p14:cNvContentPartPr/>
                  <p14:nvPr/>
                </p14:nvContentPartPr>
                <p14:xfrm>
                  <a:off x="1734008" y="3204492"/>
                  <a:ext cx="221040" cy="408240"/>
                </p14:xfrm>
              </p:contentPart>
            </mc:Choice>
            <mc:Fallback xmlns="">
              <p:pic>
                <p:nvPicPr>
                  <p:cNvPr id="35" name="Ink 34">
                    <a:extLst>
                      <a:ext uri="{FF2B5EF4-FFF2-40B4-BE49-F238E27FC236}">
                        <a16:creationId xmlns:a16="http://schemas.microsoft.com/office/drawing/2014/main" id="{098BBF9B-9246-9E58-5974-9CDAD6F8652C}"/>
                      </a:ext>
                    </a:extLst>
                  </p:cNvPr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1727888" y="3198372"/>
                    <a:ext cx="233280" cy="420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14:cNvPr>
                  <p14:cNvContentPartPr/>
                  <p14:nvPr/>
                </p14:nvContentPartPr>
                <p14:xfrm>
                  <a:off x="1761728" y="3263172"/>
                  <a:ext cx="292320" cy="194040"/>
                </p14:xfrm>
              </p:contentPart>
            </mc:Choice>
            <mc:Fallback xmlns="">
              <p:pic>
                <p:nvPicPr>
                  <p:cNvPr id="36" name="Ink 35">
                    <a:extLst>
                      <a:ext uri="{FF2B5EF4-FFF2-40B4-BE49-F238E27FC236}">
                        <a16:creationId xmlns:a16="http://schemas.microsoft.com/office/drawing/2014/main" id="{EE4045C9-89A5-23B4-D871-54F089BCE9F2}"/>
                      </a:ext>
                    </a:extLst>
                  </p:cNvPr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1755608" y="3257052"/>
                    <a:ext cx="304560" cy="20628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A079733-178C-3E02-D6E5-9AA832F04A35}"/>
              </a:ext>
            </a:extLst>
          </p:cNvPr>
          <p:cNvSpPr txBox="1"/>
          <p:nvPr/>
        </p:nvSpPr>
        <p:spPr>
          <a:xfrm>
            <a:off x="6364585" y="5272318"/>
            <a:ext cx="159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1: principe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7E6AA15-0557-8BBF-E74D-D75FBAC7C7E1}"/>
              </a:ext>
            </a:extLst>
          </p:cNvPr>
          <p:cNvSpPr/>
          <p:nvPr/>
        </p:nvSpPr>
        <p:spPr>
          <a:xfrm>
            <a:off x="2615377" y="4281408"/>
            <a:ext cx="255639" cy="265471"/>
          </a:xfrm>
          <a:prstGeom prst="ellipse">
            <a:avLst/>
          </a:prstGeom>
          <a:noFill/>
          <a:ln w="38100" cap="flat" cmpd="sng" algn="ctr">
            <a:solidFill>
              <a:srgbClr val="FD615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116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57E-7337-0D68-0DBE-1383CF79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Pipeline des séries temporelles</a:t>
            </a:r>
          </a:p>
        </p:txBody>
      </p:sp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ED4D0DCC-7E02-A602-1C7A-AFF55B13186B}"/>
              </a:ext>
            </a:extLst>
          </p:cNvPr>
          <p:cNvSpPr/>
          <p:nvPr/>
        </p:nvSpPr>
        <p:spPr>
          <a:xfrm>
            <a:off x="6790035" y="3543832"/>
            <a:ext cx="1160207" cy="314633"/>
          </a:xfrm>
          <a:prstGeom prst="flowChartDisplay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affichage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1F7FD85D-AD63-386D-8D4D-EC948FE74ABA}"/>
              </a:ext>
            </a:extLst>
          </p:cNvPr>
          <p:cNvSpPr/>
          <p:nvPr/>
        </p:nvSpPr>
        <p:spPr>
          <a:xfrm>
            <a:off x="2684206" y="3156851"/>
            <a:ext cx="1288026" cy="544298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Pointage avec mon logiciel</a:t>
            </a:r>
          </a:p>
        </p:txBody>
      </p:sp>
      <p:sp>
        <p:nvSpPr>
          <p:cNvPr id="10" name="Flowchart: Multidocument 9">
            <a:extLst>
              <a:ext uri="{FF2B5EF4-FFF2-40B4-BE49-F238E27FC236}">
                <a16:creationId xmlns:a16="http://schemas.microsoft.com/office/drawing/2014/main" id="{919E89C0-AD84-DBF4-229E-107A60DAC9BF}"/>
              </a:ext>
            </a:extLst>
          </p:cNvPr>
          <p:cNvSpPr/>
          <p:nvPr/>
        </p:nvSpPr>
        <p:spPr>
          <a:xfrm>
            <a:off x="4711681" y="3049229"/>
            <a:ext cx="1288026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Périodes de révolution</a:t>
            </a:r>
          </a:p>
        </p:txBody>
      </p:sp>
      <p:sp>
        <p:nvSpPr>
          <p:cNvPr id="12" name="Flowchart: Multidocument 11">
            <a:extLst>
              <a:ext uri="{FF2B5EF4-FFF2-40B4-BE49-F238E27FC236}">
                <a16:creationId xmlns:a16="http://schemas.microsoft.com/office/drawing/2014/main" id="{B4303A9B-101C-D279-534D-84438D5D77F0}"/>
              </a:ext>
            </a:extLst>
          </p:cNvPr>
          <p:cNvSpPr/>
          <p:nvPr/>
        </p:nvSpPr>
        <p:spPr>
          <a:xfrm>
            <a:off x="6790035" y="4786650"/>
            <a:ext cx="1042220" cy="759543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résultats</a:t>
            </a:r>
          </a:p>
        </p:txBody>
      </p:sp>
      <p:sp>
        <p:nvSpPr>
          <p:cNvPr id="13" name="Flowchart: Multidocument 12">
            <a:extLst>
              <a:ext uri="{FF2B5EF4-FFF2-40B4-BE49-F238E27FC236}">
                <a16:creationId xmlns:a16="http://schemas.microsoft.com/office/drawing/2014/main" id="{0886574D-894E-E5CE-2D2C-BF7B19B40531}"/>
              </a:ext>
            </a:extLst>
          </p:cNvPr>
          <p:cNvSpPr/>
          <p:nvPr/>
        </p:nvSpPr>
        <p:spPr>
          <a:xfrm>
            <a:off x="1056966" y="490348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Données standardisées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6FF6AC00-8C67-2640-87C4-AA47D7E00089}"/>
              </a:ext>
            </a:extLst>
          </p:cNvPr>
          <p:cNvSpPr/>
          <p:nvPr/>
        </p:nvSpPr>
        <p:spPr>
          <a:xfrm>
            <a:off x="4622115" y="4324615"/>
            <a:ext cx="1288026" cy="133841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Traitement par</a:t>
            </a:r>
          </a:p>
          <a:p>
            <a:pPr algn="ctr"/>
            <a:r>
              <a:rPr lang="fr-FR" sz="1200" dirty="0"/>
              <a:t>speed_dist.py</a:t>
            </a:r>
          </a:p>
          <a:p>
            <a:pPr algn="ctr"/>
            <a:endParaRPr lang="fr-FR" sz="1200" dirty="0"/>
          </a:p>
          <a:p>
            <a:pPr algn="ctr"/>
            <a:r>
              <a:rPr lang="fr-FR" sz="1200" dirty="0"/>
              <a:t>Et récupération d’une amplitude moyenne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AEB9F78-F17E-DF1A-094C-9F37FD715E9E}"/>
              </a:ext>
            </a:extLst>
          </p:cNvPr>
          <p:cNvCxnSpPr>
            <a:stCxn id="13" idx="3"/>
            <a:endCxn id="9" idx="1"/>
          </p:cNvCxnSpPr>
          <p:nvPr/>
        </p:nvCxnSpPr>
        <p:spPr>
          <a:xfrm flipV="1">
            <a:off x="2266334" y="3429000"/>
            <a:ext cx="417872" cy="18542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0520B71-801F-010E-B5E1-7808A48C0BA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2266334" y="4993823"/>
            <a:ext cx="2355781" cy="2894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834D50-D933-2BAB-CFBD-EE1C4CA156D6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972232" y="3429000"/>
            <a:ext cx="7394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B7C1D1B-0C64-8A41-3A6F-3C5D5C18DFF2}"/>
              </a:ext>
            </a:extLst>
          </p:cNvPr>
          <p:cNvCxnSpPr>
            <a:cxnSpLocks/>
            <a:stCxn id="10" idx="2"/>
            <a:endCxn id="14" idx="0"/>
          </p:cNvCxnSpPr>
          <p:nvPr/>
        </p:nvCxnSpPr>
        <p:spPr>
          <a:xfrm>
            <a:off x="5266128" y="3780007"/>
            <a:ext cx="0" cy="544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D3739E6-BAB8-81EC-AC7C-10557CC5BD5E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 flipV="1">
            <a:off x="5910141" y="3701149"/>
            <a:ext cx="879894" cy="1292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AB7699C-96C4-BE20-5F75-05FB4096B3A7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5910141" y="4993823"/>
            <a:ext cx="879894" cy="172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Process 82">
            <a:extLst>
              <a:ext uri="{FF2B5EF4-FFF2-40B4-BE49-F238E27FC236}">
                <a16:creationId xmlns:a16="http://schemas.microsoft.com/office/drawing/2014/main" id="{A66748EA-11EB-EA20-1448-8F9740EC370C}"/>
              </a:ext>
            </a:extLst>
          </p:cNvPr>
          <p:cNvSpPr/>
          <p:nvPr/>
        </p:nvSpPr>
        <p:spPr>
          <a:xfrm>
            <a:off x="978308" y="3378927"/>
            <a:ext cx="1209368" cy="780783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Normalisation et archivage</a:t>
            </a:r>
          </a:p>
        </p:txBody>
      </p:sp>
      <p:sp>
        <p:nvSpPr>
          <p:cNvPr id="84" name="Flowchart: Multidocument 83">
            <a:extLst>
              <a:ext uri="{FF2B5EF4-FFF2-40B4-BE49-F238E27FC236}">
                <a16:creationId xmlns:a16="http://schemas.microsoft.com/office/drawing/2014/main" id="{32FE0D1E-8C94-D9E7-42E7-296DC2073034}"/>
              </a:ext>
            </a:extLst>
          </p:cNvPr>
          <p:cNvSpPr/>
          <p:nvPr/>
        </p:nvSpPr>
        <p:spPr>
          <a:xfrm>
            <a:off x="1265902" y="2020939"/>
            <a:ext cx="1209368" cy="759542"/>
          </a:xfrm>
          <a:prstGeom prst="flowChartMultidocumen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Données d’Expérience</a:t>
            </a:r>
          </a:p>
        </p:txBody>
      </p: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84487BA5-9DF0-6F78-81D6-AD2F33AFF055}"/>
              </a:ext>
            </a:extLst>
          </p:cNvPr>
          <p:cNvCxnSpPr>
            <a:cxnSpLocks/>
            <a:stCxn id="84" idx="2"/>
            <a:endCxn id="83" idx="0"/>
          </p:cNvCxnSpPr>
          <p:nvPr/>
        </p:nvCxnSpPr>
        <p:spPr>
          <a:xfrm rot="5400000">
            <a:off x="1371136" y="2963573"/>
            <a:ext cx="627210" cy="203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D6EA6749-DA48-3C0B-7649-999D43AEB4EB}"/>
              </a:ext>
            </a:extLst>
          </p:cNvPr>
          <p:cNvCxnSpPr>
            <a:stCxn id="83" idx="2"/>
            <a:endCxn id="13" idx="0"/>
          </p:cNvCxnSpPr>
          <p:nvPr/>
        </p:nvCxnSpPr>
        <p:spPr>
          <a:xfrm rot="16200000" flipH="1">
            <a:off x="1292032" y="4450670"/>
            <a:ext cx="743779" cy="161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2BC6A584-35A9-A433-C7BE-2E9C9AC95C43}"/>
              </a:ext>
            </a:extLst>
          </p:cNvPr>
          <p:cNvSpPr txBox="1"/>
          <p:nvPr/>
        </p:nvSpPr>
        <p:spPr>
          <a:xfrm>
            <a:off x="5820697" y="1769806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traitement</a:t>
            </a:r>
          </a:p>
        </p:txBody>
      </p:sp>
    </p:spTree>
    <p:extLst>
      <p:ext uri="{BB962C8B-B14F-4D97-AF65-F5344CB8AC3E}">
        <p14:creationId xmlns:p14="http://schemas.microsoft.com/office/powerpoint/2010/main" val="113768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2C13-3E8C-2A6F-E8C0-668E72776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Effet qualitatif des bobines</a:t>
            </a:r>
          </a:p>
        </p:txBody>
      </p:sp>
      <p:pic>
        <p:nvPicPr>
          <p:cNvPr id="6" name="Picture 5" descr="A hand holding a piece of metal&#10;&#10;AI-generated content may be incorrect.">
            <a:extLst>
              <a:ext uri="{FF2B5EF4-FFF2-40B4-BE49-F238E27FC236}">
                <a16:creationId xmlns:a16="http://schemas.microsoft.com/office/drawing/2014/main" id="{4933DF8D-F737-0C3D-78B2-380721A7E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0" r="34211"/>
          <a:stretch/>
        </p:blipFill>
        <p:spPr>
          <a:xfrm rot="5400000">
            <a:off x="4768564" y="1900831"/>
            <a:ext cx="2174594" cy="2567723"/>
          </a:xfrm>
          <a:prstGeom prst="rect">
            <a:avLst/>
          </a:prstGeom>
        </p:spPr>
      </p:pic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78B26E0-B41E-822A-E83C-E0A6E345C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2" r="24889"/>
          <a:stretch/>
        </p:blipFill>
        <p:spPr>
          <a:xfrm rot="5400000">
            <a:off x="3452830" y="3114992"/>
            <a:ext cx="1390888" cy="256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6080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2346</TotalTime>
  <Words>632</Words>
  <Application>Microsoft Office PowerPoint</Application>
  <PresentationFormat>On-screen Show (4:3)</PresentationFormat>
  <Paragraphs>98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Aptos</vt:lpstr>
      <vt:lpstr>Arial</vt:lpstr>
      <vt:lpstr>Calisto MT</vt:lpstr>
      <vt:lpstr>Cambria Math</vt:lpstr>
      <vt:lpstr>Univers Condensed</vt:lpstr>
      <vt:lpstr>ChronicleVTI</vt:lpstr>
      <vt:lpstr>Conception d’une Dynamo de Vélo</vt:lpstr>
      <vt:lpstr>Introduction:</vt:lpstr>
      <vt:lpstr>problématique</vt:lpstr>
      <vt:lpstr>Fonctionnement</vt:lpstr>
      <vt:lpstr>Fabrication et montage (rotor)</vt:lpstr>
      <vt:lpstr>Fabrication et montage (bobines)</vt:lpstr>
      <vt:lpstr>Procédé de mesure et traitement</vt:lpstr>
      <vt:lpstr>Pipeline des séries temporelles</vt:lpstr>
      <vt:lpstr>Effet qualitatif des bobines</vt:lpstr>
      <vt:lpstr>Effet de la vitesse</vt:lpstr>
      <vt:lpstr>Effet de la distance</vt:lpstr>
      <vt:lpstr>Champ de l’aimant</vt:lpstr>
      <vt:lpstr>Effet de la bobine</vt:lpstr>
      <vt:lpstr>Observations coherentes avec</vt:lpstr>
      <vt:lpstr>Problématiques de simulation et conversion</vt:lpstr>
      <vt:lpstr>Nouveau modèle</vt:lpstr>
      <vt:lpstr>Modèle professionnel vs Conçu</vt:lpstr>
      <vt:lpstr>Conclusion.</vt:lpstr>
      <vt:lpstr>Annexes</vt:lpstr>
      <vt:lpstr>Annexes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Carsenat</dc:creator>
  <cp:lastModifiedBy>Gabriel Carsenat</cp:lastModifiedBy>
  <cp:revision>40</cp:revision>
  <dcterms:created xsi:type="dcterms:W3CDTF">2025-02-17T14:50:28Z</dcterms:created>
  <dcterms:modified xsi:type="dcterms:W3CDTF">2025-06-04T19:28:07Z</dcterms:modified>
</cp:coreProperties>
</file>

<file path=docProps/thumbnail.jpeg>
</file>